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4"/>
  </p:sldMasterIdLst>
  <p:sldIdLst>
    <p:sldId id="257" r:id="rId5"/>
    <p:sldId id="288" r:id="rId6"/>
    <p:sldId id="259" r:id="rId7"/>
    <p:sldId id="258" r:id="rId8"/>
    <p:sldId id="270" r:id="rId9"/>
    <p:sldId id="271" r:id="rId10"/>
    <p:sldId id="260" r:id="rId11"/>
    <p:sldId id="293" r:id="rId12"/>
    <p:sldId id="273" r:id="rId13"/>
    <p:sldId id="291" r:id="rId14"/>
    <p:sldId id="274" r:id="rId15"/>
    <p:sldId id="277" r:id="rId16"/>
    <p:sldId id="294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19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2/7/2022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2/7/2022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2/7/2022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2/7/2022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2/7/2022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2/7/2022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2/7/2022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2/7/2022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Anna.Haro@Houstonisd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Anna.Haro@Houstonisd.or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E08D4B6A-8113-4DFB-B82E-B60CAC8E0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822E561-F97C-4CBB-A9A6-A6BF6317B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620" y="863695"/>
            <a:ext cx="4015675" cy="3779995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  <a:highlight>
                  <a:srgbClr val="000000"/>
                </a:highlight>
              </a:rPr>
              <a:t>Creating a soap note</a:t>
            </a:r>
            <a:br>
              <a:rPr lang="en-US" dirty="0">
                <a:solidFill>
                  <a:srgbClr val="FFFFFF"/>
                </a:solidFill>
                <a:highlight>
                  <a:srgbClr val="000000"/>
                </a:highlight>
              </a:rPr>
            </a:br>
            <a:endParaRPr lang="en-US" dirty="0">
              <a:solidFill>
                <a:srgbClr val="FFFFFF"/>
              </a:solidFill>
              <a:highlight>
                <a:srgbClr val="000000"/>
              </a:highligh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620" y="4958746"/>
            <a:ext cx="3511233" cy="1617070"/>
          </a:xfrm>
        </p:spPr>
        <p:txBody>
          <a:bodyPr anchor="t">
            <a:normAutofit/>
          </a:bodyPr>
          <a:lstStyle/>
          <a:p>
            <a:r>
              <a:rPr lang="en-US" sz="2000">
                <a:solidFill>
                  <a:srgbClr val="FFFFFF">
                    <a:alpha val="75000"/>
                  </a:srgbClr>
                </a:solidFill>
                <a:highlight>
                  <a:srgbClr val="000000"/>
                </a:highlight>
              </a:rPr>
              <a:t>FEBRuary</a:t>
            </a:r>
            <a:r>
              <a:rPr lang="en-US" sz="2000" dirty="0">
                <a:solidFill>
                  <a:srgbClr val="FFFFFF">
                    <a:alpha val="75000"/>
                  </a:srgbClr>
                </a:solidFill>
                <a:highlight>
                  <a:srgbClr val="000000"/>
                </a:highlight>
              </a:rPr>
              <a:t> 2022</a:t>
            </a:r>
          </a:p>
          <a:p>
            <a:r>
              <a:rPr lang="en-US" sz="2000" dirty="0">
                <a:solidFill>
                  <a:srgbClr val="FFFFFF">
                    <a:alpha val="75000"/>
                  </a:srgbClr>
                </a:solidFill>
                <a:highlight>
                  <a:srgbClr val="000000"/>
                </a:highlight>
              </a:rPr>
              <a:t>Westside High School</a:t>
            </a:r>
          </a:p>
          <a:p>
            <a:r>
              <a:rPr lang="en-US" sz="2000" dirty="0">
                <a:solidFill>
                  <a:srgbClr val="FFFFFF">
                    <a:alpha val="75000"/>
                  </a:srgbClr>
                </a:solidFill>
                <a:highlight>
                  <a:srgbClr val="000000"/>
                </a:highlight>
              </a:rPr>
              <a:t>Dr. Anna Haro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01B0E58-A5C8-4CDA-A2E0-35DF94E59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38" r="36129"/>
          <a:stretch/>
        </p:blipFill>
        <p:spPr>
          <a:xfrm>
            <a:off x="4654295" y="457200"/>
            <a:ext cx="7086151" cy="589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4999"/>
            <a:ext cx="3798277" cy="4608003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B. Objective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3829" y="675250"/>
            <a:ext cx="9318171" cy="6030350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3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Define the patient’s objective (or measurable) medical history, symptoms and laboratory values. Information that must be included are: 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height, weight, lab values, test results, VS (BP, HR, T, RR, O2), PMH, and any other objective information about the patient</a:t>
            </a:r>
            <a:r>
              <a:rPr lang="en-US" sz="3000" dirty="0">
                <a:solidFill>
                  <a:schemeClr val="tx1"/>
                </a:solidFill>
                <a:effectLst/>
                <a:ea typeface="Courier New" panose="02070309020205020404" pitchFamily="49" charset="0"/>
              </a:rPr>
              <a:t> </a:t>
            </a:r>
          </a:p>
          <a:p>
            <a:pPr lvl="1"/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Definir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el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historial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médico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objetivo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(o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medible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) del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paciente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, los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síntomas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y los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valores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de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laboratorio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. Los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datos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que se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deben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incluir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son: </a:t>
            </a:r>
          </a:p>
          <a:p>
            <a:pPr lvl="1"/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altura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, peso,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valores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de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laboratorio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,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resultados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de las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pruebas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, VS (PA, FC, T, RR, O2), PMH y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cualquier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otra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información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objetiva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sobre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el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paciente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7097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4999"/>
            <a:ext cx="3798277" cy="4608003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B. How do you find values for vital signs, lab values and other tests?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77" y="675250"/>
            <a:ext cx="8393723" cy="6182750"/>
          </a:xfrm>
        </p:spPr>
        <p:txBody>
          <a:bodyPr>
            <a:normAutofit/>
          </a:bodyPr>
          <a:lstStyle/>
          <a:p>
            <a:r>
              <a:rPr lang="en-US" sz="3300" dirty="0">
                <a:solidFill>
                  <a:schemeClr val="tx1"/>
                </a:solidFill>
              </a:rPr>
              <a:t>What tests and labs do you want and need for your specific patient?</a:t>
            </a:r>
          </a:p>
          <a:p>
            <a:r>
              <a:rPr lang="en-US" sz="3300" dirty="0">
                <a:solidFill>
                  <a:schemeClr val="tx1"/>
                </a:solidFill>
              </a:rPr>
              <a:t>Students can choose any illnesses for your patient. One must be a coronavirus.</a:t>
            </a:r>
          </a:p>
          <a:p>
            <a:r>
              <a:rPr lang="en-US" sz="3300" dirty="0">
                <a:solidFill>
                  <a:schemeClr val="tx1"/>
                </a:solidFill>
              </a:rPr>
              <a:t>Use HON-Code websites to find information about your patient’s chronic and acute illness.</a:t>
            </a:r>
          </a:p>
        </p:txBody>
      </p:sp>
    </p:spTree>
    <p:extLst>
      <p:ext uri="{BB962C8B-B14F-4D97-AF65-F5344CB8AC3E}">
        <p14:creationId xmlns:p14="http://schemas.microsoft.com/office/powerpoint/2010/main" val="2695231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124999"/>
            <a:ext cx="3371150" cy="4608003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C. Assessment</a:t>
            </a:r>
            <a:br>
              <a:rPr lang="en-US" sz="4000" dirty="0">
                <a:solidFill>
                  <a:schemeClr val="accent1"/>
                </a:solidFill>
              </a:rPr>
            </a:b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1151" y="548639"/>
            <a:ext cx="8820849" cy="6214363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US" sz="3300" dirty="0">
                <a:solidFill>
                  <a:schemeClr val="tx1"/>
                </a:solidFill>
              </a:rPr>
              <a:t>The problem list is a list of all the patient’s medical problems in order of priority – the most severe/urgent problems are listed at the top. </a:t>
            </a:r>
          </a:p>
          <a:p>
            <a:pPr lvl="1"/>
            <a:r>
              <a:rPr lang="en-US" sz="3300" dirty="0">
                <a:solidFill>
                  <a:schemeClr val="tx1"/>
                </a:solidFill>
              </a:rPr>
              <a:t>The problem list includes both the acute and chronic illnesses.</a:t>
            </a:r>
          </a:p>
          <a:p>
            <a:pPr marL="457200" indent="-457200">
              <a:buAutoNum type="arabicPeriod"/>
            </a:pPr>
            <a:r>
              <a:rPr lang="en-US" sz="3300" dirty="0">
                <a:solidFill>
                  <a:schemeClr val="tx1"/>
                </a:solidFill>
              </a:rPr>
              <a:t>The medication list includes all of the patient’s current medications and drug allergies. </a:t>
            </a:r>
          </a:p>
          <a:p>
            <a:pPr lvl="1"/>
            <a:r>
              <a:rPr lang="en-US" sz="3300" dirty="0">
                <a:solidFill>
                  <a:schemeClr val="tx1"/>
                </a:solidFill>
              </a:rPr>
              <a:t>Include OTC, RX, supplements, vitamins, and herbs.</a:t>
            </a:r>
          </a:p>
          <a:p>
            <a:pPr marL="781200" lvl="1" indent="-457200">
              <a:buFont typeface="+mj-lt"/>
              <a:buAutoNum type="arabicPeriod"/>
            </a:pP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9064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124999"/>
            <a:ext cx="3371150" cy="4608003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D. PLAN</a:t>
            </a:r>
            <a:br>
              <a:rPr lang="en-US" sz="4000" dirty="0">
                <a:solidFill>
                  <a:schemeClr val="accent1"/>
                </a:solidFill>
              </a:rPr>
            </a:b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1151" y="548639"/>
            <a:ext cx="8820849" cy="6214363"/>
          </a:xfrm>
        </p:spPr>
        <p:txBody>
          <a:bodyPr>
            <a:normAutofit lnSpcReduction="10000"/>
          </a:bodyPr>
          <a:lstStyle/>
          <a:p>
            <a:pPr marL="514350" marR="0" indent="-51435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AutoNum type="arabicPeriod"/>
            </a:pPr>
            <a:r>
              <a:rPr lang="en-US" sz="33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What are the treatment goals for the patient?</a:t>
            </a:r>
          </a:p>
          <a:p>
            <a:pPr marL="514350" marR="0" indent="-51435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AutoNum type="arabicPeriod"/>
            </a:pPr>
            <a:r>
              <a:rPr lang="en-US" sz="33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What are the new RX and other </a:t>
            </a:r>
            <a:r>
              <a:rPr lang="en-US" sz="33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tx</a:t>
            </a:r>
            <a:r>
              <a:rPr lang="en-US" sz="33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plans for the patient? </a:t>
            </a:r>
          </a:p>
          <a:p>
            <a:pPr marL="514350" marR="0" indent="-51435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AutoNum type="arabicPeriod"/>
            </a:pPr>
            <a:r>
              <a:rPr lang="en-US" sz="33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What is the follow-up plan and instructions if the patient gets worse? </a:t>
            </a:r>
          </a:p>
          <a:p>
            <a:pPr marL="514350" marR="0" indent="-51435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AutoNum type="arabicPeriod"/>
            </a:pPr>
            <a:r>
              <a:rPr lang="en-US" sz="33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What are the changes or continuations to the current </a:t>
            </a:r>
            <a:r>
              <a:rPr lang="en-US" sz="33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tx</a:t>
            </a:r>
            <a:r>
              <a:rPr lang="en-US" sz="33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?</a:t>
            </a:r>
          </a:p>
          <a:p>
            <a:r>
              <a:rPr lang="en-US" sz="33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¿</a:t>
            </a:r>
            <a:r>
              <a:rPr lang="en-US" sz="33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Cuál</a:t>
            </a:r>
            <a:r>
              <a:rPr lang="en-US" sz="33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es el plan para </a:t>
            </a:r>
            <a:r>
              <a:rPr lang="en-US" sz="33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tratar</a:t>
            </a:r>
            <a:r>
              <a:rPr lang="en-US" sz="33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al </a:t>
            </a:r>
            <a:r>
              <a:rPr lang="en-US" sz="33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paciente</a:t>
            </a:r>
            <a:r>
              <a:rPr lang="en-US" sz="33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? ¿</a:t>
            </a:r>
            <a:r>
              <a:rPr lang="en-US" sz="33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Cuáles</a:t>
            </a:r>
            <a:r>
              <a:rPr lang="en-US" sz="33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son los </a:t>
            </a:r>
            <a:r>
              <a:rPr lang="en-US" sz="33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objetivos</a:t>
            </a:r>
            <a:r>
              <a:rPr lang="en-US" sz="33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para el </a:t>
            </a:r>
            <a:r>
              <a:rPr lang="en-US" sz="33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paciente</a:t>
            </a:r>
            <a:r>
              <a:rPr lang="en-US" sz="33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? ¿</a:t>
            </a:r>
            <a:r>
              <a:rPr lang="en-US" sz="33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Usa</a:t>
            </a:r>
            <a:r>
              <a:rPr lang="en-US" sz="33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el </a:t>
            </a:r>
            <a:r>
              <a:rPr lang="en-US" sz="33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estudiante</a:t>
            </a:r>
            <a:r>
              <a:rPr lang="en-US" sz="33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las </a:t>
            </a:r>
            <a:r>
              <a:rPr lang="en-US" sz="33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abreviaturas</a:t>
            </a:r>
            <a:r>
              <a:rPr lang="en-US" sz="33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médicas</a:t>
            </a:r>
            <a:r>
              <a:rPr lang="en-US" sz="33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correctas</a:t>
            </a:r>
            <a:r>
              <a:rPr lang="en-US" sz="33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y la </a:t>
            </a:r>
            <a:r>
              <a:rPr lang="en-US" sz="33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terminología</a:t>
            </a:r>
            <a:r>
              <a:rPr lang="en-US" sz="33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médica</a:t>
            </a:r>
            <a:r>
              <a:rPr lang="en-US" sz="33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? </a:t>
            </a:r>
            <a:endParaRPr lang="en-US" sz="3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682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8C97474-5879-4DB5-B4F3-F0357104B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2AF00E-D433-4047-863F-BCB69CEC3C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588" y="601200"/>
            <a:ext cx="7498616" cy="578936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D3CE13-0816-45F4-B158-F51CF6A3D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559" y="938022"/>
            <a:ext cx="6647905" cy="63898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Questions?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997DBEA-6DFC-457A-9850-E53505354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446CF5-953A-4916-BFF4-F5558E5C23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77B945C-B433-4DFF-9A67-A5C9257E47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A3337-BFD5-43D7-8960-E27D05B1A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339" y="1577010"/>
            <a:ext cx="7401811" cy="4679790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FFFFFF"/>
                </a:solidFill>
              </a:rPr>
              <a:t>Type questions in the chat or:</a:t>
            </a:r>
          </a:p>
          <a:p>
            <a:pPr lvl="1"/>
            <a:r>
              <a:rPr lang="en-US" sz="3000" dirty="0">
                <a:solidFill>
                  <a:srgbClr val="FFFFFF"/>
                </a:solidFill>
              </a:rPr>
              <a:t>Email me: </a:t>
            </a:r>
            <a:r>
              <a:rPr lang="en-US" sz="3000" dirty="0">
                <a:solidFill>
                  <a:srgbClr val="FFFF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Anna.Haro@Houstonisd.org</a:t>
            </a:r>
            <a:endParaRPr lang="en-US" sz="3000" dirty="0">
              <a:solidFill>
                <a:srgbClr val="FFFFFF"/>
              </a:solidFill>
            </a:endParaRPr>
          </a:p>
          <a:p>
            <a:pPr lvl="1"/>
            <a:r>
              <a:rPr lang="en-US" sz="3000" dirty="0">
                <a:solidFill>
                  <a:srgbClr val="FFFFFF"/>
                </a:solidFill>
              </a:rPr>
              <a:t>Send me a message via Remind</a:t>
            </a:r>
          </a:p>
          <a:p>
            <a:pPr lvl="1"/>
            <a:r>
              <a:rPr lang="en-US" sz="3000" dirty="0">
                <a:solidFill>
                  <a:srgbClr val="FFFFFF"/>
                </a:solidFill>
              </a:rPr>
              <a:t>Join me at Tutoring Hours </a:t>
            </a:r>
          </a:p>
        </p:txBody>
      </p:sp>
      <p:pic>
        <p:nvPicPr>
          <p:cNvPr id="7" name="Graphic 6" descr="Mail Reply">
            <a:extLst>
              <a:ext uri="{FF2B5EF4-FFF2-40B4-BE49-F238E27FC236}">
                <a16:creationId xmlns:a16="http://schemas.microsoft.com/office/drawing/2014/main" id="{F40DCFFC-3640-486B-8C31-8866108EA4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76761" y="2049354"/>
            <a:ext cx="3053422" cy="305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0517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B5A98-A15E-4320-8366-2871FEC6B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560587"/>
          </a:xfrm>
        </p:spPr>
        <p:txBody>
          <a:bodyPr/>
          <a:lstStyle/>
          <a:p>
            <a:r>
              <a:rPr lang="en-US" dirty="0"/>
              <a:t>Collaboration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D706A-50DD-434E-B3D1-C5F7898D4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135" y="1262743"/>
            <a:ext cx="11029615" cy="5900057"/>
          </a:xfrm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What does it mean to you to collaborate?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is it important to collaborate in school and in your future (health care) careers?</a:t>
            </a:r>
          </a:p>
          <a:p>
            <a:pPr marL="0" indent="0">
              <a:buNone/>
            </a:pP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3621484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7AD061-2165-4CA1-BA4D-1E4D87204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1124999"/>
            <a:ext cx="3605228" cy="4608003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Contact info</a:t>
            </a:r>
            <a:br>
              <a:rPr lang="en-US" sz="4000" dirty="0">
                <a:solidFill>
                  <a:schemeClr val="accent1"/>
                </a:solidFill>
              </a:rPr>
            </a:br>
            <a:br>
              <a:rPr lang="en-US" sz="4000" dirty="0">
                <a:solidFill>
                  <a:schemeClr val="accent1"/>
                </a:solidFill>
              </a:rPr>
            </a:br>
            <a:r>
              <a:rPr lang="en-US" sz="4000" dirty="0" err="1">
                <a:solidFill>
                  <a:schemeClr val="accent1"/>
                </a:solidFill>
              </a:rPr>
              <a:t>Información</a:t>
            </a:r>
            <a:r>
              <a:rPr lang="en-US" sz="4000" dirty="0">
                <a:solidFill>
                  <a:schemeClr val="accent1"/>
                </a:solidFill>
              </a:rPr>
              <a:t> del </a:t>
            </a:r>
            <a:r>
              <a:rPr lang="en-US" sz="4000" dirty="0" err="1">
                <a:solidFill>
                  <a:schemeClr val="accent1"/>
                </a:solidFill>
              </a:rPr>
              <a:t>contacto</a:t>
            </a: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6AD37-AACF-466E-B66C-C94EA5E99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9102" y="731521"/>
            <a:ext cx="7837939" cy="6126479"/>
          </a:xfrm>
        </p:spPr>
        <p:txBody>
          <a:bodyPr>
            <a:normAutofit/>
          </a:bodyPr>
          <a:lstStyle/>
          <a:p>
            <a:r>
              <a:rPr lang="en-US" sz="2800" dirty="0"/>
              <a:t>Remind App: Text for immediate needs/questions/concerns</a:t>
            </a:r>
          </a:p>
          <a:p>
            <a:r>
              <a:rPr lang="en-US" sz="2800" dirty="0"/>
              <a:t>HISD Email: </a:t>
            </a:r>
            <a:r>
              <a:rPr lang="en-US" sz="2800" b="1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Anna.Haro@Houstonisd.org</a:t>
            </a:r>
            <a:endParaRPr lang="en-US" sz="2800" b="1" dirty="0">
              <a:solidFill>
                <a:schemeClr val="accent1"/>
              </a:solidFill>
            </a:endParaRPr>
          </a:p>
          <a:p>
            <a:r>
              <a:rPr lang="en-US" sz="2800" dirty="0"/>
              <a:t>Tutorials: Tuesday and Thursday during lunch, Thursday after school.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Upcoming: Saturday, February 19</a:t>
            </a:r>
            <a:r>
              <a:rPr lang="en-US" sz="2800" baseline="30000" dirty="0">
                <a:solidFill>
                  <a:schemeClr val="accent1"/>
                </a:solidFill>
              </a:rPr>
              <a:t>th</a:t>
            </a:r>
            <a:r>
              <a:rPr lang="en-US" sz="2800" dirty="0">
                <a:solidFill>
                  <a:schemeClr val="accent1"/>
                </a:solidFill>
              </a:rPr>
              <a:t> 9-11 AM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96155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1" y="874643"/>
            <a:ext cx="3611880" cy="4858359"/>
          </a:xfrm>
        </p:spPr>
        <p:txBody>
          <a:bodyPr anchor="ctr">
            <a:normAutofit/>
          </a:bodyPr>
          <a:lstStyle/>
          <a:p>
            <a:r>
              <a:rPr lang="en-US" sz="4200" dirty="0">
                <a:solidFill>
                  <a:schemeClr val="accent1"/>
                </a:solidFill>
              </a:rPr>
              <a:t>Learning objectives</a:t>
            </a:r>
            <a:br>
              <a:rPr lang="en-US" sz="4200" dirty="0">
                <a:solidFill>
                  <a:schemeClr val="accent1"/>
                </a:solidFill>
              </a:rPr>
            </a:br>
            <a:r>
              <a:rPr lang="en-US" sz="4200" dirty="0">
                <a:solidFill>
                  <a:schemeClr val="accent1"/>
                </a:solidFill>
              </a:rPr>
              <a:t>TEKS: </a:t>
            </a: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§130.223. (</a:t>
            </a:r>
            <a:r>
              <a:rPr lang="en-US" sz="4000" b="1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)(1)(A) and (B) &amp; (2)(A) and (B)</a:t>
            </a: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1901" y="548640"/>
            <a:ext cx="8420099" cy="61193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Students will analyze the necessary information in a SOAP note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Students will build on prior knowledge to create a SOAP note.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Students will collaborate as members of a team to develop a fake patient with coronavirus to create a SOAP note.</a:t>
            </a:r>
          </a:p>
        </p:txBody>
      </p:sp>
    </p:spTree>
    <p:extLst>
      <p:ext uri="{BB962C8B-B14F-4D97-AF65-F5344CB8AC3E}">
        <p14:creationId xmlns:p14="http://schemas.microsoft.com/office/powerpoint/2010/main" val="2637846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1" y="1124999"/>
            <a:ext cx="3611880" cy="4608003"/>
          </a:xfrm>
        </p:spPr>
        <p:txBody>
          <a:bodyPr anchor="ctr">
            <a:normAutofit/>
          </a:bodyPr>
          <a:lstStyle/>
          <a:p>
            <a:r>
              <a:rPr lang="en-US" sz="4000" dirty="0" err="1">
                <a:solidFill>
                  <a:schemeClr val="accent1"/>
                </a:solidFill>
              </a:rPr>
              <a:t>Objetivos</a:t>
            </a:r>
            <a:r>
              <a:rPr lang="en-US" sz="4000" dirty="0">
                <a:solidFill>
                  <a:schemeClr val="accent1"/>
                </a:solidFill>
              </a:rPr>
              <a:t> de </a:t>
            </a:r>
            <a:r>
              <a:rPr lang="en-US" sz="4000" dirty="0" err="1">
                <a:solidFill>
                  <a:schemeClr val="accent1"/>
                </a:solidFill>
              </a:rPr>
              <a:t>aprendizaje</a:t>
            </a:r>
            <a:br>
              <a:rPr lang="en-US" sz="4000" dirty="0">
                <a:solidFill>
                  <a:schemeClr val="accent1"/>
                </a:solidFill>
              </a:rPr>
            </a:br>
            <a:r>
              <a:rPr lang="en-US" sz="4000" dirty="0">
                <a:solidFill>
                  <a:schemeClr val="accent1"/>
                </a:solidFill>
              </a:rPr>
              <a:t>TEKS: 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§130.223. (</a:t>
            </a:r>
            <a:r>
              <a:rPr lang="en-US" sz="3600" b="1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)(1)(A) and (B) &amp; (2)(A) and (B)</a:t>
            </a:r>
            <a:r>
              <a:rPr lang="en-US" sz="3600" dirty="0">
                <a:solidFill>
                  <a:schemeClr val="accent1"/>
                </a:solidFill>
              </a:rPr>
              <a:t> </a:t>
            </a:r>
            <a:br>
              <a:rPr lang="en-US" sz="4000" dirty="0">
                <a:solidFill>
                  <a:schemeClr val="accent1"/>
                </a:solidFill>
              </a:rPr>
            </a:b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1901" y="548640"/>
            <a:ext cx="8420099" cy="61193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s-ES" sz="3200" dirty="0"/>
              <a:t>Los estudiantes analizarán la información necesaria en una nota SOAP.</a:t>
            </a:r>
          </a:p>
          <a:p>
            <a:pPr>
              <a:lnSpc>
                <a:spcPct val="100000"/>
              </a:lnSpc>
            </a:pPr>
            <a:r>
              <a:rPr lang="es-ES" sz="3200" dirty="0"/>
              <a:t>Los estudiantes se basarán en conocimientos previos para crear una nota SOAP.</a:t>
            </a:r>
          </a:p>
          <a:p>
            <a:pPr>
              <a:lnSpc>
                <a:spcPct val="100000"/>
              </a:lnSpc>
            </a:pPr>
            <a:r>
              <a:rPr lang="es-ES" sz="3200" dirty="0"/>
              <a:t>Los estudiantes colaborarán como miembros de un equipo para desarrollar un paciente falso y crear una nota SOAP.</a:t>
            </a:r>
            <a:endParaRPr lang="en-US" sz="32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493912C-8AE6-42F8-B291-6B2BC6114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601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8387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1" y="874643"/>
            <a:ext cx="3611880" cy="4858359"/>
          </a:xfrm>
        </p:spPr>
        <p:txBody>
          <a:bodyPr anchor="ctr">
            <a:normAutofit/>
          </a:bodyPr>
          <a:lstStyle/>
          <a:p>
            <a:r>
              <a:rPr lang="en-US" sz="4200" dirty="0">
                <a:solidFill>
                  <a:schemeClr val="accent1"/>
                </a:solidFill>
              </a:rPr>
              <a:t>Outline</a:t>
            </a: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1901" y="548640"/>
            <a:ext cx="8420099" cy="630936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400" dirty="0"/>
              <a:t>Subjective: Creating your own patient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dirty="0"/>
              <a:t>Objective:</a:t>
            </a:r>
          </a:p>
          <a:p>
            <a:pPr marL="781200" lvl="1" indent="-457200">
              <a:buFont typeface="+mj-lt"/>
              <a:buAutoNum type="arabicPeriod"/>
            </a:pPr>
            <a:r>
              <a:rPr lang="en-US" sz="2100" dirty="0"/>
              <a:t>VS</a:t>
            </a:r>
          </a:p>
          <a:p>
            <a:pPr marL="781200" lvl="1" indent="-457200">
              <a:buFont typeface="+mj-lt"/>
              <a:buAutoNum type="arabicPeriod"/>
            </a:pPr>
            <a:r>
              <a:rPr lang="en-US" sz="2100" dirty="0"/>
              <a:t>Lab values</a:t>
            </a:r>
          </a:p>
          <a:p>
            <a:pPr marL="781200" lvl="1" indent="-457200">
              <a:buFont typeface="+mj-lt"/>
              <a:buAutoNum type="arabicPeriod"/>
            </a:pPr>
            <a:r>
              <a:rPr lang="en-US" sz="2100" dirty="0"/>
              <a:t>Other tests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dirty="0"/>
              <a:t>Assessment</a:t>
            </a:r>
          </a:p>
          <a:p>
            <a:pPr marL="781200" lvl="1" indent="-457200">
              <a:buFont typeface="+mj-lt"/>
              <a:buAutoNum type="arabicPeriod"/>
            </a:pPr>
            <a:r>
              <a:rPr lang="en-US" sz="2100" dirty="0"/>
              <a:t>Problem List</a:t>
            </a:r>
          </a:p>
          <a:p>
            <a:pPr marL="781200" lvl="1" indent="-457200">
              <a:buFont typeface="+mj-lt"/>
              <a:buAutoNum type="arabicPeriod"/>
            </a:pPr>
            <a:r>
              <a:rPr lang="en-US" sz="2100" dirty="0"/>
              <a:t>Medication List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dirty="0"/>
              <a:t>Plan</a:t>
            </a:r>
          </a:p>
          <a:p>
            <a:pPr marL="781200" lvl="1" indent="-457200">
              <a:buFont typeface="+mj-lt"/>
              <a:buAutoNum type="arabicPeriod"/>
            </a:pPr>
            <a:r>
              <a:rPr lang="en-US" sz="2100" dirty="0"/>
              <a:t>Goals</a:t>
            </a:r>
          </a:p>
          <a:p>
            <a:pPr marL="781200" lvl="1" indent="-457200">
              <a:buFont typeface="+mj-lt"/>
              <a:buAutoNum type="arabicPeriod"/>
            </a:pPr>
            <a:r>
              <a:rPr lang="en-US" sz="2100" dirty="0"/>
              <a:t>RX TX</a:t>
            </a:r>
          </a:p>
          <a:p>
            <a:pPr marL="781200" lvl="1" indent="-457200">
              <a:buFont typeface="+mj-lt"/>
              <a:buAutoNum type="arabicPeriod"/>
            </a:pPr>
            <a:r>
              <a:rPr lang="en-US" sz="2100" dirty="0"/>
              <a:t>Follow-up</a:t>
            </a:r>
          </a:p>
          <a:p>
            <a:pPr marL="781200" lvl="1" indent="-457200">
              <a:buFont typeface="+mj-lt"/>
              <a:buAutoNum type="arabicPeriod"/>
            </a:pPr>
            <a:r>
              <a:rPr lang="en-US" sz="2100" dirty="0"/>
              <a:t>Changes/Continuations</a:t>
            </a:r>
          </a:p>
        </p:txBody>
      </p:sp>
    </p:spTree>
    <p:extLst>
      <p:ext uri="{BB962C8B-B14F-4D97-AF65-F5344CB8AC3E}">
        <p14:creationId xmlns:p14="http://schemas.microsoft.com/office/powerpoint/2010/main" val="3166541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4999"/>
            <a:ext cx="3798277" cy="4608003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A. Subjective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887" y="457200"/>
            <a:ext cx="8752114" cy="6400799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Describe the patient’s subjective symptoms and chief complaint. Information that must be included are: 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Age, gender, physical health description of patient, CC, s/</a:t>
            </a:r>
            <a:r>
              <a:rPr lang="en-US" sz="30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sx</a:t>
            </a:r>
            <a:r>
              <a:rPr lang="en-US" sz="3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, HPI, </a:t>
            </a:r>
            <a:r>
              <a:rPr lang="en-US" sz="30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SHx</a:t>
            </a:r>
            <a:r>
              <a:rPr lang="en-US" sz="3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, </a:t>
            </a:r>
            <a:r>
              <a:rPr lang="en-US" sz="30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FHx</a:t>
            </a:r>
            <a:r>
              <a:rPr lang="en-US" sz="3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, and any other subjective information about the patient.</a:t>
            </a:r>
          </a:p>
          <a:p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Describa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los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síntomas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subjetivos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del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paciente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y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su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principal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queja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. La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información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que debe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incluirse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es: </a:t>
            </a:r>
          </a:p>
          <a:p>
            <a:pPr lvl="1"/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edad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,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sexo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,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descripción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de la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salud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física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del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paciente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, CC, s/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sx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, HPI,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SHx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,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FHx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, y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cualquier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otra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información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subjetiva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sobre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el </a:t>
            </a:r>
            <a:r>
              <a:rPr lang="en-US" sz="3000" dirty="0" err="1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paciente</a:t>
            </a:r>
            <a:r>
              <a:rPr lang="en-US" sz="3000" dirty="0">
                <a:solidFill>
                  <a:schemeClr val="tx1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7541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4999"/>
            <a:ext cx="3798277" cy="4608003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A. Subjective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5829" y="457200"/>
            <a:ext cx="8556172" cy="6400799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Your patient has coronavirus. </a:t>
            </a:r>
          </a:p>
          <a:p>
            <a:pPr marL="457200" indent="-457200">
              <a:buAutoNum type="arabicPeriod"/>
            </a:pPr>
            <a:r>
              <a:rPr lang="en-US" sz="2500" dirty="0">
                <a:solidFill>
                  <a:schemeClr val="tx1"/>
                </a:solidFill>
              </a:rPr>
              <a:t>From the Centers for Disease Control and Prevention, the 3 main </a:t>
            </a:r>
            <a:r>
              <a:rPr lang="en-US" sz="2500" dirty="0" err="1">
                <a:solidFill>
                  <a:schemeClr val="tx1"/>
                </a:solidFill>
              </a:rPr>
              <a:t>sx</a:t>
            </a:r>
            <a:r>
              <a:rPr lang="en-US" sz="2500" dirty="0">
                <a:solidFill>
                  <a:schemeClr val="tx1"/>
                </a:solidFill>
              </a:rPr>
              <a:t> include:</a:t>
            </a:r>
          </a:p>
          <a:p>
            <a:pPr marL="781200" lvl="1" indent="-457200">
              <a:buAutoNum type="arabicPeriod"/>
            </a:pPr>
            <a:r>
              <a:rPr lang="en-US" sz="2500" dirty="0">
                <a:solidFill>
                  <a:schemeClr val="tx1"/>
                </a:solidFill>
              </a:rPr>
              <a:t>Cough</a:t>
            </a:r>
          </a:p>
          <a:p>
            <a:pPr marL="781200" lvl="1" indent="-457200">
              <a:buAutoNum type="arabicPeriod"/>
            </a:pPr>
            <a:r>
              <a:rPr lang="en-US" sz="2500" dirty="0">
                <a:solidFill>
                  <a:schemeClr val="tx1"/>
                </a:solidFill>
              </a:rPr>
              <a:t>Shortness of breath (SOB)</a:t>
            </a:r>
          </a:p>
          <a:p>
            <a:pPr marL="781200" lvl="1" indent="-457200">
              <a:buAutoNum type="arabicPeriod"/>
            </a:pPr>
            <a:r>
              <a:rPr lang="en-US" sz="2500" dirty="0">
                <a:solidFill>
                  <a:schemeClr val="tx1"/>
                </a:solidFill>
              </a:rPr>
              <a:t>Fever (temp &gt; 100*F)</a:t>
            </a:r>
          </a:p>
          <a:p>
            <a:r>
              <a:rPr lang="en-US" sz="3500" dirty="0">
                <a:solidFill>
                  <a:srgbClr val="FF0000"/>
                </a:solidFill>
              </a:rPr>
              <a:t>Do you recall other symptoms? What are the emergency symptoms?</a:t>
            </a:r>
          </a:p>
        </p:txBody>
      </p:sp>
    </p:spTree>
    <p:extLst>
      <p:ext uri="{BB962C8B-B14F-4D97-AF65-F5344CB8AC3E}">
        <p14:creationId xmlns:p14="http://schemas.microsoft.com/office/powerpoint/2010/main" val="7506250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4999"/>
            <a:ext cx="3798277" cy="4608003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B. Objective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77" y="675250"/>
            <a:ext cx="8393723" cy="6030350"/>
          </a:xfrm>
        </p:spPr>
        <p:txBody>
          <a:bodyPr>
            <a:normAutofit/>
          </a:bodyPr>
          <a:lstStyle/>
          <a:p>
            <a:pPr marL="781200" lvl="1" indent="-457200">
              <a:buFont typeface="+mj-lt"/>
              <a:buAutoNum type="arabicPeriod"/>
            </a:pPr>
            <a:r>
              <a:rPr lang="en-US" sz="2800" dirty="0"/>
              <a:t>VS and anthropometric measurements</a:t>
            </a:r>
          </a:p>
          <a:p>
            <a:pPr marL="781200" lvl="1" indent="-457200">
              <a:buFont typeface="+mj-lt"/>
              <a:buAutoNum type="arabicPeriod"/>
            </a:pPr>
            <a:r>
              <a:rPr lang="en-US" sz="2800" dirty="0"/>
              <a:t>Lab values</a:t>
            </a:r>
          </a:p>
          <a:p>
            <a:pPr marL="781200" lvl="1" indent="-457200">
              <a:buFont typeface="+mj-lt"/>
              <a:buAutoNum type="arabicPeriod"/>
            </a:pPr>
            <a:r>
              <a:rPr lang="en-US" sz="2800" dirty="0"/>
              <a:t>Other tests – </a:t>
            </a:r>
            <a:r>
              <a:rPr lang="en-US" sz="2800" dirty="0">
                <a:solidFill>
                  <a:srgbClr val="FF0000"/>
                </a:solidFill>
              </a:rPr>
              <a:t>Discuss: What would be examples of other tests?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381779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1102818C2144489E09ECC2369AFA50" ma:contentTypeVersion="9" ma:contentTypeDescription="Create a new document." ma:contentTypeScope="" ma:versionID="bc5f2f060c85c6cb61870c8f3f66c526">
  <xsd:schema xmlns:xsd="http://www.w3.org/2001/XMLSchema" xmlns:xs="http://www.w3.org/2001/XMLSchema" xmlns:p="http://schemas.microsoft.com/office/2006/metadata/properties" xmlns:ns3="ba1fd6fd-034e-4604-8e95-cb5a529b65c2" xmlns:ns4="636e7503-8436-415c-b5b4-5e89a03acea4" targetNamespace="http://schemas.microsoft.com/office/2006/metadata/properties" ma:root="true" ma:fieldsID="c125f9402fba02ac2bcc79505dcbc36d" ns3:_="" ns4:_="">
    <xsd:import namespace="ba1fd6fd-034e-4604-8e95-cb5a529b65c2"/>
    <xsd:import namespace="636e7503-8436-415c-b5b4-5e89a03acea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1fd6fd-034e-4604-8e95-cb5a529b65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6e7503-8436-415c-b5b4-5e89a03acea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ba1fd6fd-034e-4604-8e95-cb5a529b65c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A63B1C-9710-4D3E-B1FE-43B55AAF75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1fd6fd-034e-4604-8e95-cb5a529b65c2"/>
    <ds:schemaRef ds:uri="636e7503-8436-415c-b5b4-5e89a03ace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289AE2-D2AE-49D1-AFAC-3A79F6794255}">
  <ds:schemaRefs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dcmitype/"/>
    <ds:schemaRef ds:uri="636e7503-8436-415c-b5b4-5e89a03acea4"/>
    <ds:schemaRef ds:uri="ba1fd6fd-034e-4604-8e95-cb5a529b65c2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804</Words>
  <Application>Microsoft Office PowerPoint</Application>
  <PresentationFormat>Widescreen</PresentationFormat>
  <Paragraphs>76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Franklin Gothic Book</vt:lpstr>
      <vt:lpstr>Franklin Gothic Demi</vt:lpstr>
      <vt:lpstr>Gill Sans MT</vt:lpstr>
      <vt:lpstr>Wingdings 2</vt:lpstr>
      <vt:lpstr>DividendVTI</vt:lpstr>
      <vt:lpstr>Creating a soap note </vt:lpstr>
      <vt:lpstr>Collaboration</vt:lpstr>
      <vt:lpstr>Contact info  Información del contacto</vt:lpstr>
      <vt:lpstr>Learning objectives TEKS: §130.223. (c)(1)(A) and (B) &amp; (2)(A) and (B)</vt:lpstr>
      <vt:lpstr>Objetivos de aprendizaje TEKS: §130.223. (c)(1)(A) and (B) &amp; (2)(A) and (B)  </vt:lpstr>
      <vt:lpstr>Outline</vt:lpstr>
      <vt:lpstr>A. Subjective</vt:lpstr>
      <vt:lpstr>A. Subjective</vt:lpstr>
      <vt:lpstr>B. Objective</vt:lpstr>
      <vt:lpstr>B. Objective</vt:lpstr>
      <vt:lpstr>B. How do you find values for vital signs, lab values and other tests?</vt:lpstr>
      <vt:lpstr>C. Assessment </vt:lpstr>
      <vt:lpstr>D. PLAN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 coronavirus Westside High School Dr. Anna Haro</dc:title>
  <dc:creator>Haro, Anna H</dc:creator>
  <cp:lastModifiedBy>Haro, Anna H</cp:lastModifiedBy>
  <cp:revision>12</cp:revision>
  <dcterms:created xsi:type="dcterms:W3CDTF">2020-09-14T12:50:35Z</dcterms:created>
  <dcterms:modified xsi:type="dcterms:W3CDTF">2022-02-07T21:21:01Z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0x010100C31102818C2144489E09ECC2369AFA50</vt:lpwstr>
  </property>
</Properties>
</file>